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360" r:id="rId3"/>
    <p:sldId id="361" r:id="rId4"/>
    <p:sldId id="362" r:id="rId5"/>
    <p:sldId id="363" r:id="rId6"/>
    <p:sldId id="364" r:id="rId7"/>
    <p:sldId id="365" r:id="rId8"/>
    <p:sldId id="366" r:id="rId9"/>
    <p:sldId id="367" r:id="rId10"/>
    <p:sldId id="368" r:id="rId11"/>
    <p:sldId id="369" r:id="rId12"/>
    <p:sldId id="370" r:id="rId13"/>
    <p:sldId id="371" r:id="rId14"/>
    <p:sldId id="372" r:id="rId15"/>
    <p:sldId id="3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32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B9636-B218-48E7-A003-EB06D47D9FD2}" type="datetimeFigureOut">
              <a:rPr lang="en-US" smtClean="0"/>
              <a:t>12/13/2017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6C78D2-32AA-4099-96CF-ECD0C435B65D}" type="slidenum">
              <a:rPr lang="en-US" smtClean="0"/>
              <a:t>‹#›</a:t>
            </a:fld>
            <a:endParaRPr lang="en-US"/>
          </a:p>
        </p:txBody>
      </p:sp>
    </p:spTree>
    <p:extLst>
      <p:ext uri="{BB962C8B-B14F-4D97-AF65-F5344CB8AC3E}">
        <p14:creationId xmlns:p14="http://schemas.microsoft.com/office/powerpoint/2010/main" val="12514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 405 Sanitary and Environmental Engineering</a:t>
            </a:r>
            <a:endParaRPr lang="en-US" dirty="0"/>
          </a:p>
        </p:txBody>
      </p:sp>
      <p:sp>
        <p:nvSpPr>
          <p:cNvPr id="3" name="Content Placeholder 2"/>
          <p:cNvSpPr>
            <a:spLocks noGrp="1"/>
          </p:cNvSpPr>
          <p:nvPr>
            <p:ph idx="1"/>
          </p:nvPr>
        </p:nvSpPr>
        <p:spPr>
          <a:xfrm>
            <a:off x="457200" y="4419600"/>
            <a:ext cx="8229600" cy="2392363"/>
          </a:xfrm>
        </p:spPr>
        <p:txBody>
          <a:bodyPr>
            <a:normAutofit fontScale="92500" lnSpcReduction="20000"/>
          </a:bodyPr>
          <a:lstStyle/>
          <a:p>
            <a:pPr marL="0" indent="0" algn="ctr">
              <a:buNone/>
            </a:pPr>
            <a:r>
              <a:rPr lang="en-US" dirty="0"/>
              <a:t>Al Mansour University College</a:t>
            </a:r>
          </a:p>
          <a:p>
            <a:pPr marL="0" indent="0" algn="ctr">
              <a:buNone/>
            </a:pPr>
            <a:r>
              <a:rPr lang="en-US" dirty="0"/>
              <a:t>Civil Engineering department</a:t>
            </a:r>
          </a:p>
          <a:p>
            <a:pPr marL="0" indent="0" algn="ctr">
              <a:buNone/>
            </a:pPr>
            <a:r>
              <a:rPr lang="en-US" dirty="0" smtClean="0"/>
              <a:t>2017-2018</a:t>
            </a:r>
          </a:p>
          <a:p>
            <a:pPr marL="0" indent="0" algn="ctr">
              <a:buNone/>
            </a:pPr>
            <a:r>
              <a:rPr lang="en-US" dirty="0" smtClean="0"/>
              <a:t>Lecture 5</a:t>
            </a:r>
            <a:endParaRPr lang="en-US" dirty="0"/>
          </a:p>
          <a:p>
            <a:pPr marL="0" indent="0" algn="ctr">
              <a:buNone/>
            </a:pPr>
            <a:r>
              <a:rPr lang="en-US" dirty="0" err="1" smtClean="0"/>
              <a:t>Dr</a:t>
            </a:r>
            <a:r>
              <a:rPr lang="en-US" dirty="0" smtClean="0"/>
              <a:t> </a:t>
            </a:r>
            <a:r>
              <a:rPr lang="en-US" dirty="0" err="1"/>
              <a:t>Ameer</a:t>
            </a:r>
            <a:r>
              <a:rPr lang="en-US" dirty="0"/>
              <a:t> </a:t>
            </a:r>
            <a:r>
              <a:rPr lang="en-US" dirty="0" err="1"/>
              <a:t>Badr</a:t>
            </a:r>
            <a:r>
              <a:rPr lang="en-US" dirty="0"/>
              <a:t> </a:t>
            </a:r>
            <a:r>
              <a:rPr lang="en-US" dirty="0" err="1"/>
              <a:t>Khudhair</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281" y="1679575"/>
            <a:ext cx="2047875"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99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reason for using Alum frequently in </a:t>
            </a:r>
            <a:r>
              <a:rPr lang="en-US" sz="3200" dirty="0" smtClean="0"/>
              <a:t>Iraq</a:t>
            </a:r>
            <a:endParaRPr lang="ar-IQ" sz="3200" dirty="0"/>
          </a:p>
        </p:txBody>
      </p:sp>
      <p:sp>
        <p:nvSpPr>
          <p:cNvPr id="3" name="Content Placeholder 2"/>
          <p:cNvSpPr>
            <a:spLocks noGrp="1"/>
          </p:cNvSpPr>
          <p:nvPr>
            <p:ph idx="1"/>
          </p:nvPr>
        </p:nvSpPr>
        <p:spPr>
          <a:xfrm>
            <a:off x="381000" y="1600200"/>
            <a:ext cx="8458200" cy="4525963"/>
          </a:xfrm>
        </p:spPr>
        <p:txBody>
          <a:bodyPr>
            <a:normAutofit/>
          </a:bodyPr>
          <a:lstStyle/>
          <a:p>
            <a:pPr marL="514350" lvl="0" indent="-514350">
              <a:buFont typeface="+mj-lt"/>
              <a:buAutoNum type="arabicPeriod"/>
            </a:pPr>
            <a:r>
              <a:rPr lang="en-US" sz="2800" dirty="0" smtClean="0"/>
              <a:t>Low </a:t>
            </a:r>
            <a:r>
              <a:rPr lang="en-US" sz="2800" dirty="0"/>
              <a:t>cost</a:t>
            </a:r>
          </a:p>
          <a:p>
            <a:pPr marL="514350" lvl="0" indent="-514350">
              <a:buFont typeface="+mj-lt"/>
              <a:buAutoNum type="arabicPeriod"/>
            </a:pPr>
            <a:r>
              <a:rPr lang="en-US" sz="2800" dirty="0"/>
              <a:t>Easy to store (do not oxidize in the air) and transport.</a:t>
            </a:r>
          </a:p>
          <a:p>
            <a:pPr marL="514350" lvl="0" indent="-514350">
              <a:buFont typeface="+mj-lt"/>
              <a:buAutoNum type="arabicPeriod"/>
            </a:pPr>
            <a:r>
              <a:rPr lang="en-US" sz="2800" dirty="0"/>
              <a:t>Available</a:t>
            </a:r>
          </a:p>
          <a:p>
            <a:pPr marL="514350" lvl="0" indent="-514350">
              <a:buFont typeface="+mj-lt"/>
              <a:buAutoNum type="arabicPeriod"/>
            </a:pPr>
            <a:r>
              <a:rPr lang="en-US" sz="2800" dirty="0"/>
              <a:t>Can used as solid or fluid</a:t>
            </a:r>
          </a:p>
          <a:p>
            <a:pPr marL="514350" indent="-514350">
              <a:buFont typeface="+mj-lt"/>
              <a:buAutoNum type="arabicPeriod"/>
            </a:pPr>
            <a:r>
              <a:rPr lang="en-US" sz="2800" dirty="0"/>
              <a:t>Keep its properties over time</a:t>
            </a:r>
            <a:endParaRPr lang="ar-IQ" sz="2800" dirty="0"/>
          </a:p>
        </p:txBody>
      </p:sp>
    </p:spTree>
    <p:extLst>
      <p:ext uri="{BB962C8B-B14F-4D97-AF65-F5344CB8AC3E}">
        <p14:creationId xmlns:p14="http://schemas.microsoft.com/office/powerpoint/2010/main" val="1473996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Coagulants </a:t>
            </a:r>
            <a:r>
              <a:rPr lang="en-US" sz="4000" b="1" dirty="0" smtClean="0"/>
              <a:t>shape</a:t>
            </a:r>
            <a:endParaRPr lang="ar-IQ" sz="4000" dirty="0"/>
          </a:p>
        </p:txBody>
      </p:sp>
      <p:sp>
        <p:nvSpPr>
          <p:cNvPr id="3" name="Content Placeholder 2"/>
          <p:cNvSpPr>
            <a:spLocks noGrp="1"/>
          </p:cNvSpPr>
          <p:nvPr>
            <p:ph idx="1"/>
          </p:nvPr>
        </p:nvSpPr>
        <p:spPr/>
        <p:txBody>
          <a:bodyPr/>
          <a:lstStyle/>
          <a:p>
            <a:pPr lvl="0"/>
            <a:r>
              <a:rPr lang="en-US" dirty="0" smtClean="0"/>
              <a:t>Dry </a:t>
            </a:r>
            <a:r>
              <a:rPr lang="en-US" dirty="0"/>
              <a:t>feeding: powder or grains</a:t>
            </a:r>
          </a:p>
          <a:p>
            <a:r>
              <a:rPr lang="en-US" dirty="0"/>
              <a:t>Wet feeding : liquid</a:t>
            </a:r>
            <a:endParaRPr lang="ar-IQ" dirty="0"/>
          </a:p>
        </p:txBody>
      </p:sp>
    </p:spTree>
    <p:extLst>
      <p:ext uri="{BB962C8B-B14F-4D97-AF65-F5344CB8AC3E}">
        <p14:creationId xmlns:p14="http://schemas.microsoft.com/office/powerpoint/2010/main" val="1421798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Jar </a:t>
            </a:r>
            <a:r>
              <a:rPr lang="en-US" b="1" dirty="0" smtClean="0"/>
              <a:t>test</a:t>
            </a:r>
            <a:endParaRPr lang="ar-IQ"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US" sz="3000" dirty="0" smtClean="0"/>
              <a:t>This </a:t>
            </a:r>
            <a:r>
              <a:rPr lang="en-US" sz="3000" dirty="0"/>
              <a:t>test represents coagulation and flocculation processes but in small scale. It is used to find the optimum dose. It is divided into three steps:</a:t>
            </a:r>
          </a:p>
          <a:p>
            <a:pPr algn="just"/>
            <a:r>
              <a:rPr lang="en-US" sz="3000" dirty="0"/>
              <a:t>Rapid mix (1- 2 minutes) the coagulation process starts.</a:t>
            </a:r>
          </a:p>
          <a:p>
            <a:pPr algn="just"/>
            <a:r>
              <a:rPr lang="en-US" sz="3000" dirty="0"/>
              <a:t>Slow mix (20 minutes) the flocculation process starts</a:t>
            </a:r>
          </a:p>
          <a:p>
            <a:pPr algn="just"/>
            <a:r>
              <a:rPr lang="en-US" sz="3000" dirty="0" smtClean="0"/>
              <a:t>Settling Without </a:t>
            </a:r>
            <a:r>
              <a:rPr lang="en-US" sz="3000" dirty="0"/>
              <a:t>mixing (30 -40 minutes) to settle the </a:t>
            </a:r>
            <a:r>
              <a:rPr lang="en-US" sz="3000" dirty="0" err="1"/>
              <a:t>flocs</a:t>
            </a:r>
            <a:r>
              <a:rPr lang="en-US" sz="3000" dirty="0"/>
              <a:t>.</a:t>
            </a:r>
          </a:p>
          <a:p>
            <a:pPr algn="just"/>
            <a:r>
              <a:rPr lang="en-US" sz="3000" dirty="0"/>
              <a:t>Then measuring the water turbidity and draw a chart then find the optimum dose of coagulant.</a:t>
            </a:r>
          </a:p>
          <a:p>
            <a:endParaRPr lang="ar-IQ" dirty="0"/>
          </a:p>
        </p:txBody>
      </p:sp>
    </p:spTree>
    <p:extLst>
      <p:ext uri="{BB962C8B-B14F-4D97-AF65-F5344CB8AC3E}">
        <p14:creationId xmlns:p14="http://schemas.microsoft.com/office/powerpoint/2010/main" val="2853621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ac-grenoble.fr/disciplines/sti-biotechnologies/img/images_gdp/GDP_BTS_ME/jar_test_fecl3_complet.jpg"/>
          <p:cNvPicPr/>
          <p:nvPr/>
        </p:nvPicPr>
        <p:blipFill>
          <a:blip r:embed="rId2">
            <a:extLst>
              <a:ext uri="{28A0092B-C50C-407E-A947-70E740481C1C}">
                <a14:useLocalDpi xmlns:a14="http://schemas.microsoft.com/office/drawing/2010/main" val="0"/>
              </a:ext>
            </a:extLst>
          </a:blip>
          <a:srcRect/>
          <a:stretch>
            <a:fillRect/>
          </a:stretch>
        </p:blipFill>
        <p:spPr bwMode="auto">
          <a:xfrm>
            <a:off x="76200" y="914400"/>
            <a:ext cx="8915400" cy="4800600"/>
          </a:xfrm>
          <a:prstGeom prst="rect">
            <a:avLst/>
          </a:prstGeom>
          <a:noFill/>
          <a:ln>
            <a:noFill/>
          </a:ln>
        </p:spPr>
      </p:pic>
      <p:sp>
        <p:nvSpPr>
          <p:cNvPr id="5" name="Rectangle 4"/>
          <p:cNvSpPr/>
          <p:nvPr/>
        </p:nvSpPr>
        <p:spPr>
          <a:xfrm>
            <a:off x="3256032" y="5943600"/>
            <a:ext cx="2382768" cy="369332"/>
          </a:xfrm>
          <a:prstGeom prst="rect">
            <a:avLst/>
          </a:prstGeom>
        </p:spPr>
        <p:txBody>
          <a:bodyPr wrap="none">
            <a:spAutoFit/>
          </a:bodyPr>
          <a:lstStyle/>
          <a:p>
            <a:r>
              <a:rPr lang="en-US" dirty="0"/>
              <a:t>Figure 1: Jar test device</a:t>
            </a:r>
            <a:endParaRPr lang="ar-IQ" dirty="0"/>
          </a:p>
        </p:txBody>
      </p:sp>
    </p:spTree>
    <p:extLst>
      <p:ext uri="{BB962C8B-B14F-4D97-AF65-F5344CB8AC3E}">
        <p14:creationId xmlns:p14="http://schemas.microsoft.com/office/powerpoint/2010/main" val="379903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800" b="1" dirty="0"/>
              <a:t>Example</a:t>
            </a:r>
            <a:r>
              <a:rPr lang="en-US" sz="2800" dirty="0"/>
              <a:t>: Find the quantity of alum used per day. The dose of alum = 5 mg/l and Q =100 m</a:t>
            </a:r>
            <a:r>
              <a:rPr lang="en-US" sz="2800" baseline="30000" dirty="0"/>
              <a:t>3</a:t>
            </a:r>
            <a:r>
              <a:rPr lang="en-US" sz="2800" dirty="0"/>
              <a:t>/day. </a:t>
            </a:r>
          </a:p>
          <a:p>
            <a:pPr marL="0" indent="0">
              <a:buNone/>
            </a:pPr>
            <a:r>
              <a:rPr lang="en-US" sz="2800" dirty="0"/>
              <a:t> </a:t>
            </a:r>
          </a:p>
          <a:p>
            <a:pPr marL="0" indent="0">
              <a:buNone/>
            </a:pPr>
            <a:r>
              <a:rPr lang="en-US" sz="2800" dirty="0"/>
              <a:t>Total quantity = Q* dose</a:t>
            </a:r>
          </a:p>
          <a:p>
            <a:pPr marL="0" indent="0">
              <a:buNone/>
            </a:pPr>
            <a:r>
              <a:rPr lang="en-US" sz="2800" dirty="0"/>
              <a:t>=100* 5 = 500 g/day = 0.5 kg/day</a:t>
            </a:r>
          </a:p>
          <a:p>
            <a:endParaRPr lang="ar-IQ" dirty="0"/>
          </a:p>
        </p:txBody>
      </p:sp>
    </p:spTree>
    <p:extLst>
      <p:ext uri="{BB962C8B-B14F-4D97-AF65-F5344CB8AC3E}">
        <p14:creationId xmlns:p14="http://schemas.microsoft.com/office/powerpoint/2010/main" val="732544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25963"/>
          </a:xfrm>
        </p:spPr>
        <p:txBody>
          <a:bodyPr>
            <a:normAutofit fontScale="70000" lnSpcReduction="20000"/>
          </a:bodyPr>
          <a:lstStyle/>
          <a:p>
            <a:pPr marL="0" indent="0">
              <a:buNone/>
            </a:pPr>
            <a:r>
              <a:rPr lang="en-US" b="1" dirty="0" smtClean="0"/>
              <a:t>Example</a:t>
            </a:r>
            <a:r>
              <a:rPr lang="en-US" dirty="0" smtClean="0"/>
              <a:t>: Find out the quantity of alum required to treat 18 million liters of water per day. The dosage of alum is 14 mg/L. also work out the amount of CO</a:t>
            </a:r>
            <a:r>
              <a:rPr lang="en-US" baseline="-25000" dirty="0" smtClean="0"/>
              <a:t>2</a:t>
            </a:r>
            <a:r>
              <a:rPr lang="en-US" dirty="0" smtClean="0"/>
              <a:t> released per liter of treated water.</a:t>
            </a:r>
          </a:p>
          <a:p>
            <a:pPr marL="0" indent="0">
              <a:buNone/>
            </a:pPr>
            <a:r>
              <a:rPr lang="en-US" dirty="0" smtClean="0"/>
              <a:t>Solution</a:t>
            </a:r>
            <a:r>
              <a:rPr lang="en-US" dirty="0"/>
              <a:t>:</a:t>
            </a:r>
          </a:p>
          <a:p>
            <a:pPr marL="0" indent="0">
              <a:buNone/>
            </a:pPr>
            <a:r>
              <a:rPr lang="en-US" dirty="0"/>
              <a:t>Quantity of alum/day = 14*18 = 252 kg</a:t>
            </a:r>
          </a:p>
          <a:p>
            <a:pPr marL="0" indent="0">
              <a:buNone/>
            </a:pPr>
            <a:r>
              <a:rPr lang="en-US" dirty="0"/>
              <a:t>The chemical reaction is as follows:</a:t>
            </a:r>
          </a:p>
          <a:p>
            <a:pPr marL="0" indent="0">
              <a:buNone/>
            </a:pPr>
            <a:r>
              <a:rPr lang="en-US" dirty="0"/>
              <a:t>Al</a:t>
            </a:r>
            <a:r>
              <a:rPr lang="en-US" baseline="-25000" dirty="0"/>
              <a:t>2</a:t>
            </a:r>
            <a:r>
              <a:rPr lang="en-US" dirty="0"/>
              <a:t>(SO</a:t>
            </a:r>
            <a:r>
              <a:rPr lang="en-US" baseline="-25000" dirty="0"/>
              <a:t>4</a:t>
            </a:r>
            <a:r>
              <a:rPr lang="en-US" dirty="0"/>
              <a:t>)</a:t>
            </a:r>
            <a:r>
              <a:rPr lang="en-US" baseline="-25000" dirty="0"/>
              <a:t>3</a:t>
            </a:r>
            <a:r>
              <a:rPr lang="en-US" dirty="0"/>
              <a:t>.18H</a:t>
            </a:r>
            <a:r>
              <a:rPr lang="en-US" baseline="-25000" dirty="0"/>
              <a:t>2</a:t>
            </a:r>
            <a:r>
              <a:rPr lang="en-US" dirty="0"/>
              <a:t>O + 3Ca(HCO</a:t>
            </a:r>
            <a:r>
              <a:rPr lang="en-US" baseline="-25000" dirty="0"/>
              <a:t>3</a:t>
            </a:r>
            <a:r>
              <a:rPr lang="en-US" dirty="0"/>
              <a:t>)</a:t>
            </a:r>
            <a:r>
              <a:rPr lang="en-US" baseline="-25000" dirty="0"/>
              <a:t>2</a:t>
            </a:r>
            <a:r>
              <a:rPr lang="en-US" dirty="0"/>
              <a:t>			2Al(OH)</a:t>
            </a:r>
            <a:r>
              <a:rPr lang="en-US" baseline="-25000" dirty="0"/>
              <a:t>3</a:t>
            </a:r>
            <a:r>
              <a:rPr lang="en-US" dirty="0"/>
              <a:t> + 3CaSO</a:t>
            </a:r>
            <a:r>
              <a:rPr lang="en-US" baseline="-25000" dirty="0"/>
              <a:t>4</a:t>
            </a:r>
            <a:r>
              <a:rPr lang="en-US" dirty="0"/>
              <a:t> + 18H</a:t>
            </a:r>
            <a:r>
              <a:rPr lang="en-US" baseline="-25000" dirty="0"/>
              <a:t>2</a:t>
            </a:r>
            <a:r>
              <a:rPr lang="en-US" dirty="0"/>
              <a:t>O + 6CO</a:t>
            </a:r>
            <a:r>
              <a:rPr lang="en-US" baseline="-25000" dirty="0"/>
              <a:t>2</a:t>
            </a:r>
            <a:endParaRPr lang="en-US" dirty="0"/>
          </a:p>
          <a:p>
            <a:pPr marL="0" indent="0">
              <a:buNone/>
            </a:pPr>
            <a:r>
              <a:rPr lang="en-US" dirty="0"/>
              <a:t>Molecular wt. of Alum = 2* 27+3(32+16*4) + 18(1*2+16) = 666 g/</a:t>
            </a:r>
            <a:r>
              <a:rPr lang="en-US" dirty="0" err="1"/>
              <a:t>mol</a:t>
            </a:r>
            <a:endParaRPr lang="en-US" dirty="0"/>
          </a:p>
          <a:p>
            <a:pPr marL="0" indent="0">
              <a:buNone/>
            </a:pPr>
            <a:r>
              <a:rPr lang="en-US" dirty="0"/>
              <a:t>Molecular wt. of CO</a:t>
            </a:r>
            <a:r>
              <a:rPr lang="en-US" baseline="-25000" dirty="0"/>
              <a:t>2</a:t>
            </a:r>
            <a:r>
              <a:rPr lang="en-US" dirty="0"/>
              <a:t> = (1*12)+(2*16) = 44 g/</a:t>
            </a:r>
            <a:r>
              <a:rPr lang="en-US" dirty="0" err="1"/>
              <a:t>mol</a:t>
            </a:r>
            <a:endParaRPr lang="en-US" dirty="0"/>
          </a:p>
          <a:p>
            <a:pPr marL="0" indent="0">
              <a:buNone/>
            </a:pPr>
            <a:r>
              <a:rPr lang="en-US" dirty="0"/>
              <a:t>666 mg of alum release 6*44 mg of CO</a:t>
            </a:r>
            <a:r>
              <a:rPr lang="en-US" baseline="-25000" dirty="0"/>
              <a:t>2</a:t>
            </a:r>
            <a:endParaRPr lang="en-US" dirty="0"/>
          </a:p>
          <a:p>
            <a:pPr marL="0" indent="0">
              <a:buNone/>
            </a:pPr>
            <a:r>
              <a:rPr lang="en-US" dirty="0"/>
              <a:t>The amount carbon dioxide would release per day = (6*44/666)* 14*18 =100.8 kg of CO</a:t>
            </a:r>
            <a:r>
              <a:rPr lang="en-US" baseline="-25000" dirty="0"/>
              <a:t>2</a:t>
            </a:r>
            <a:r>
              <a:rPr lang="en-US" dirty="0"/>
              <a:t>/day</a:t>
            </a:r>
          </a:p>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590800"/>
            <a:ext cx="1905000" cy="312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4289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Rapid </a:t>
            </a:r>
            <a:r>
              <a:rPr lang="en-US" dirty="0" smtClean="0"/>
              <a:t>mix</a:t>
            </a:r>
            <a:endParaRPr lang="ar-IQ"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sz="3300" dirty="0"/>
              <a:t>Rapid mix, or flash mix or quick mix is the process by which a coagulant is rapidly and uniformly dispersed through the mass of the water. The process usually occurs in a small basin immediately preceding or at the head end of the ‘coagulation basin’. This process is used to generate a homogeneous mixture of raw water and coagulants which result in the destabilization of the colloidal particles in the raw water to enable coagulation. Mixing is provided by pumps, venture flumes, air jets or rotating impellers (paddles, turbines, or propellers). Where possible, the rapid mix should be a two-compartment unit.</a:t>
            </a:r>
          </a:p>
          <a:p>
            <a:endParaRPr lang="ar-IQ" dirty="0"/>
          </a:p>
        </p:txBody>
      </p:sp>
    </p:spTree>
    <p:extLst>
      <p:ext uri="{BB962C8B-B14F-4D97-AF65-F5344CB8AC3E}">
        <p14:creationId xmlns:p14="http://schemas.microsoft.com/office/powerpoint/2010/main" val="435277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Mixing </a:t>
            </a:r>
            <a:r>
              <a:rPr lang="en-US" sz="4000" b="1" dirty="0" smtClean="0"/>
              <a:t>types</a:t>
            </a:r>
            <a:endParaRPr lang="ar-IQ" sz="4000" dirty="0"/>
          </a:p>
        </p:txBody>
      </p:sp>
      <p:sp>
        <p:nvSpPr>
          <p:cNvPr id="3" name="Content Placeholder 2"/>
          <p:cNvSpPr>
            <a:spLocks noGrp="1"/>
          </p:cNvSpPr>
          <p:nvPr>
            <p:ph idx="1"/>
          </p:nvPr>
        </p:nvSpPr>
        <p:spPr/>
        <p:txBody>
          <a:bodyPr>
            <a:normAutofit/>
          </a:bodyPr>
          <a:lstStyle/>
          <a:p>
            <a:pPr lvl="0" algn="just"/>
            <a:r>
              <a:rPr lang="en-US" sz="2800" dirty="0"/>
              <a:t>Hydraulic mixing: such as Baffle mixing, mixing using obstacles. Head loss between 0.5- 1m.</a:t>
            </a:r>
          </a:p>
          <a:p>
            <a:pPr lvl="0" algn="just"/>
            <a:r>
              <a:rPr lang="en-US" sz="2800" dirty="0" smtClean="0"/>
              <a:t>Air </a:t>
            </a:r>
            <a:r>
              <a:rPr lang="en-US" sz="2800" dirty="0"/>
              <a:t>mixing: by using compressed air, at the same time of mixing oxygen react with iron (Fe</a:t>
            </a:r>
            <a:r>
              <a:rPr lang="en-US" sz="2800" baseline="30000" dirty="0"/>
              <a:t>+2</a:t>
            </a:r>
            <a:r>
              <a:rPr lang="en-US" sz="2800" dirty="0"/>
              <a:t>) and Manganese (Mn</a:t>
            </a:r>
            <a:r>
              <a:rPr lang="en-US" sz="2800" baseline="30000" dirty="0"/>
              <a:t>+2</a:t>
            </a:r>
            <a:r>
              <a:rPr lang="en-US" sz="2800" dirty="0"/>
              <a:t>) pollutants that exist in the raw water</a:t>
            </a:r>
            <a:r>
              <a:rPr lang="en-US" sz="2800" dirty="0" smtClean="0"/>
              <a:t>.</a:t>
            </a:r>
          </a:p>
          <a:p>
            <a:pPr algn="just"/>
            <a:r>
              <a:rPr lang="en-US" sz="2800" dirty="0"/>
              <a:t>Mechanical mixing: use propellers, turbines paddles. It is more efficient than other mixing type.</a:t>
            </a:r>
          </a:p>
          <a:p>
            <a:pPr lvl="0" algn="just"/>
            <a:endParaRPr lang="en-US" sz="2800" dirty="0"/>
          </a:p>
        </p:txBody>
      </p:sp>
    </p:spTree>
    <p:extLst>
      <p:ext uri="{BB962C8B-B14F-4D97-AF65-F5344CB8AC3E}">
        <p14:creationId xmlns:p14="http://schemas.microsoft.com/office/powerpoint/2010/main" val="288134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Design </a:t>
            </a:r>
            <a:r>
              <a:rPr lang="en-US" sz="4000" b="1" dirty="0" smtClean="0"/>
              <a:t>parameters</a:t>
            </a:r>
            <a:endParaRPr lang="ar-IQ" sz="4000" dirty="0"/>
          </a:p>
        </p:txBody>
      </p:sp>
      <p:sp>
        <p:nvSpPr>
          <p:cNvPr id="3" name="Content Placeholder 2"/>
          <p:cNvSpPr>
            <a:spLocks noGrp="1"/>
          </p:cNvSpPr>
          <p:nvPr>
            <p:ph idx="1"/>
          </p:nvPr>
        </p:nvSpPr>
        <p:spPr/>
        <p:txBody>
          <a:bodyPr>
            <a:normAutofit/>
          </a:bodyPr>
          <a:lstStyle/>
          <a:p>
            <a:pPr algn="just"/>
            <a:r>
              <a:rPr lang="en-US" sz="2800" dirty="0" smtClean="0"/>
              <a:t>Detention </a:t>
            </a:r>
            <a:r>
              <a:rPr lang="en-US" sz="2800" dirty="0"/>
              <a:t>time: 30- 60 sec</a:t>
            </a:r>
          </a:p>
          <a:p>
            <a:pPr algn="just"/>
            <a:r>
              <a:rPr lang="en-US" sz="2800" dirty="0"/>
              <a:t>Basin dimensions: 3 – 10 </a:t>
            </a:r>
            <a:r>
              <a:rPr lang="en-US" sz="2800" dirty="0" err="1"/>
              <a:t>ft</a:t>
            </a:r>
            <a:endParaRPr lang="en-US" sz="2800" dirty="0"/>
          </a:p>
          <a:p>
            <a:pPr algn="just"/>
            <a:r>
              <a:rPr lang="en-US" sz="2800" dirty="0"/>
              <a:t>Mixing intensity: 700- 100 1/sec</a:t>
            </a:r>
          </a:p>
          <a:p>
            <a:pPr algn="just"/>
            <a:r>
              <a:rPr lang="en-US" sz="2800" dirty="0" smtClean="0"/>
              <a:t>Power</a:t>
            </a:r>
            <a:r>
              <a:rPr lang="en-US" sz="2800" dirty="0"/>
              <a:t>: 0.25 – 1.0 </a:t>
            </a:r>
            <a:r>
              <a:rPr lang="en-US" sz="2800" dirty="0" err="1"/>
              <a:t>hp</a:t>
            </a:r>
            <a:r>
              <a:rPr lang="en-US" sz="2800" dirty="0"/>
              <a:t>/MGD</a:t>
            </a:r>
          </a:p>
          <a:p>
            <a:pPr algn="just"/>
            <a:endParaRPr lang="ar-IQ" sz="2800" dirty="0"/>
          </a:p>
        </p:txBody>
      </p:sp>
    </p:spTree>
    <p:extLst>
      <p:ext uri="{BB962C8B-B14F-4D97-AF65-F5344CB8AC3E}">
        <p14:creationId xmlns:p14="http://schemas.microsoft.com/office/powerpoint/2010/main" val="3765752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Autofit/>
          </a:bodyPr>
          <a:lstStyle/>
          <a:p>
            <a:pPr marL="0" indent="0" algn="just">
              <a:buNone/>
            </a:pPr>
            <a:r>
              <a:rPr lang="en-US" sz="2800" b="1" dirty="0"/>
              <a:t>Example</a:t>
            </a:r>
            <a:r>
              <a:rPr lang="en-US" sz="2800" dirty="0"/>
              <a:t>: design a rapid mixing unit for discharge 5 Million gal/day, use 2 units, cubic shape.</a:t>
            </a:r>
          </a:p>
          <a:p>
            <a:pPr marL="0" indent="0" algn="just">
              <a:buNone/>
            </a:pPr>
            <a:r>
              <a:rPr lang="en-US" sz="2800" b="1" dirty="0"/>
              <a:t>Solution</a:t>
            </a:r>
            <a:r>
              <a:rPr lang="en-US" sz="2800" dirty="0"/>
              <a:t>:</a:t>
            </a:r>
          </a:p>
          <a:p>
            <a:pPr marL="0" indent="0" algn="just">
              <a:buNone/>
            </a:pPr>
            <a:r>
              <a:rPr lang="en-US" sz="2800" dirty="0"/>
              <a:t>If detention time is not mention then use t = 60 sec</a:t>
            </a:r>
          </a:p>
          <a:p>
            <a:pPr marL="0" indent="0" algn="just">
              <a:buNone/>
            </a:pPr>
            <a:r>
              <a:rPr lang="en-US" sz="2800" dirty="0" smtClean="0"/>
              <a:t>Volume=Q.t = </a:t>
            </a:r>
            <a:r>
              <a:rPr lang="en-US" sz="2800" dirty="0"/>
              <a:t>5* </a:t>
            </a:r>
            <a:r>
              <a:rPr lang="en-US" sz="2800" dirty="0" smtClean="0"/>
              <a:t>10</a:t>
            </a:r>
            <a:r>
              <a:rPr lang="en-US" sz="2800" baseline="30000" dirty="0" smtClean="0"/>
              <a:t>6</a:t>
            </a:r>
            <a:r>
              <a:rPr lang="en-US" sz="2800" dirty="0" smtClean="0"/>
              <a:t>*3.785</a:t>
            </a:r>
            <a:r>
              <a:rPr lang="en-US" sz="2800" dirty="0"/>
              <a:t>/(24*60*60</a:t>
            </a:r>
            <a:r>
              <a:rPr lang="en-US" sz="2800" dirty="0" smtClean="0"/>
              <a:t>)*60=13.142 </a:t>
            </a:r>
            <a:r>
              <a:rPr lang="en-US" sz="2800" dirty="0"/>
              <a:t>m</a:t>
            </a:r>
            <a:r>
              <a:rPr lang="en-US" sz="2800" baseline="30000" dirty="0"/>
              <a:t>3</a:t>
            </a:r>
            <a:endParaRPr lang="en-US" sz="2800" dirty="0"/>
          </a:p>
          <a:p>
            <a:pPr marL="0" indent="0" algn="just">
              <a:buNone/>
            </a:pPr>
            <a:r>
              <a:rPr lang="en-US" sz="2800" dirty="0"/>
              <a:t>2 units; the volume for each unit = 13.14/2 = 6.57 m</a:t>
            </a:r>
            <a:r>
              <a:rPr lang="en-US" sz="2800" baseline="30000" dirty="0"/>
              <a:t>3</a:t>
            </a:r>
            <a:endParaRPr lang="en-US" sz="2800" dirty="0"/>
          </a:p>
          <a:p>
            <a:pPr marL="0" indent="0" algn="just">
              <a:buNone/>
            </a:pPr>
            <a:r>
              <a:rPr lang="en-US" sz="2800" dirty="0"/>
              <a:t>The unit has cubic shape</a:t>
            </a:r>
          </a:p>
          <a:p>
            <a:pPr marL="0" indent="0" algn="just">
              <a:buNone/>
            </a:pPr>
            <a:r>
              <a:rPr lang="en-US" sz="2800" dirty="0"/>
              <a:t>Height = (volume)</a:t>
            </a:r>
            <a:r>
              <a:rPr lang="en-US" sz="2800" baseline="30000" dirty="0"/>
              <a:t>1/3 </a:t>
            </a:r>
            <a:r>
              <a:rPr lang="en-US" sz="2800" dirty="0"/>
              <a:t>= 1.87; use 2 m</a:t>
            </a:r>
          </a:p>
          <a:p>
            <a:pPr marL="0" indent="0" algn="just">
              <a:buNone/>
            </a:pPr>
            <a:r>
              <a:rPr lang="en-US" sz="2800" dirty="0"/>
              <a:t>Add 0.5 m for safety </a:t>
            </a:r>
          </a:p>
          <a:p>
            <a:pPr marL="0" indent="0" algn="just">
              <a:buNone/>
            </a:pPr>
            <a:r>
              <a:rPr lang="en-US" sz="2800" dirty="0"/>
              <a:t>H = 2 + 0.5 = 2.5 m</a:t>
            </a:r>
          </a:p>
          <a:p>
            <a:pPr marL="0" indent="0" algn="just">
              <a:buNone/>
            </a:pPr>
            <a:r>
              <a:rPr lang="en-US" sz="2800" dirty="0"/>
              <a:t>Length = width = 2 m</a:t>
            </a:r>
          </a:p>
          <a:p>
            <a:pPr marL="0" indent="0" algn="just">
              <a:buNone/>
            </a:pPr>
            <a:endParaRPr lang="ar-IQ" sz="2800" dirty="0"/>
          </a:p>
        </p:txBody>
      </p:sp>
    </p:spTree>
    <p:extLst>
      <p:ext uri="{BB962C8B-B14F-4D97-AF65-F5344CB8AC3E}">
        <p14:creationId xmlns:p14="http://schemas.microsoft.com/office/powerpoint/2010/main" val="184071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Coagulation</a:t>
            </a:r>
            <a:endParaRPr lang="ar-IQ" sz="4000"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Coagulation is the widely used process to remove the substances producing turbidity in water. Coagulation is a </a:t>
            </a:r>
            <a:r>
              <a:rPr lang="en-US" b="1" dirty="0"/>
              <a:t>chemical process</a:t>
            </a:r>
            <a:r>
              <a:rPr lang="en-US" dirty="0"/>
              <a:t> in which particle charge is satisfied while flocculation is a </a:t>
            </a:r>
            <a:r>
              <a:rPr lang="en-US" b="1" dirty="0"/>
              <a:t>physical process</a:t>
            </a:r>
            <a:r>
              <a:rPr lang="en-US" dirty="0"/>
              <a:t> which agglomerates particles that are too small for gravity settling so that they may be successfully removed during the sedimentation process. Coarser components such as sand and silt can be removed from water by simple sedimentation. Finer particles such as colloidal matter and finely divided suspended matter cannot be removed from water by plain sedimentation in tanks having ordinary dimensions. So they must be flocculated to produce larger particles that are </a:t>
            </a:r>
            <a:r>
              <a:rPr lang="en-US" b="1" dirty="0" err="1"/>
              <a:t>settleable</a:t>
            </a:r>
            <a:r>
              <a:rPr lang="en-US" dirty="0"/>
              <a:t>. The process of coagulation may find use in the </a:t>
            </a:r>
            <a:r>
              <a:rPr lang="en-US" b="1" dirty="0"/>
              <a:t>softening</a:t>
            </a:r>
            <a:r>
              <a:rPr lang="en-US" dirty="0"/>
              <a:t> of hard water with </a:t>
            </a:r>
            <a:r>
              <a:rPr lang="en-US" b="1" dirty="0"/>
              <a:t>lime</a:t>
            </a:r>
            <a:r>
              <a:rPr lang="en-US" dirty="0"/>
              <a:t> or lime and </a:t>
            </a:r>
            <a:r>
              <a:rPr lang="en-US" b="1" dirty="0"/>
              <a:t>soda ash</a:t>
            </a:r>
            <a:r>
              <a:rPr lang="en-US" dirty="0"/>
              <a:t> and removal of color producing substances such as colloidal metallic hydroxides or organic compounds having a much smaller particle size. </a:t>
            </a:r>
          </a:p>
          <a:p>
            <a:endParaRPr lang="ar-IQ" dirty="0"/>
          </a:p>
        </p:txBody>
      </p:sp>
    </p:spTree>
    <p:extLst>
      <p:ext uri="{BB962C8B-B14F-4D97-AF65-F5344CB8AC3E}">
        <p14:creationId xmlns:p14="http://schemas.microsoft.com/office/powerpoint/2010/main" val="75861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Coagulation treatment depends upon many factors </a:t>
            </a:r>
            <a:r>
              <a:rPr lang="en-US" sz="3200" dirty="0" smtClean="0"/>
              <a:t>such:</a:t>
            </a:r>
            <a:endParaRPr lang="ar-IQ" sz="3200" dirty="0"/>
          </a:p>
        </p:txBody>
      </p:sp>
      <p:sp>
        <p:nvSpPr>
          <p:cNvPr id="3" name="Content Placeholder 2"/>
          <p:cNvSpPr>
            <a:spLocks noGrp="1"/>
          </p:cNvSpPr>
          <p:nvPr>
            <p:ph idx="1"/>
          </p:nvPr>
        </p:nvSpPr>
        <p:spPr/>
        <p:txBody>
          <a:bodyPr>
            <a:normAutofit fontScale="92500" lnSpcReduction="20000"/>
          </a:bodyPr>
          <a:lstStyle/>
          <a:p>
            <a:pPr lvl="0"/>
            <a:r>
              <a:rPr lang="en-US" dirty="0"/>
              <a:t>Water quality</a:t>
            </a:r>
          </a:p>
          <a:p>
            <a:pPr lvl="0"/>
            <a:r>
              <a:rPr lang="en-US" dirty="0"/>
              <a:t>Water quantity</a:t>
            </a:r>
          </a:p>
          <a:p>
            <a:pPr lvl="0"/>
            <a:r>
              <a:rPr lang="en-US" dirty="0"/>
              <a:t>Chemical composition of the water</a:t>
            </a:r>
          </a:p>
          <a:p>
            <a:pPr lvl="0"/>
            <a:r>
              <a:rPr lang="en-US" dirty="0"/>
              <a:t>Temperature</a:t>
            </a:r>
          </a:p>
          <a:p>
            <a:pPr lvl="0"/>
            <a:r>
              <a:rPr lang="en-US" dirty="0"/>
              <a:t>pH</a:t>
            </a:r>
          </a:p>
          <a:p>
            <a:pPr lvl="0"/>
            <a:r>
              <a:rPr lang="en-US" dirty="0"/>
              <a:t>Mixing conditions </a:t>
            </a:r>
          </a:p>
          <a:p>
            <a:pPr lvl="0"/>
            <a:r>
              <a:rPr lang="en-US" dirty="0"/>
              <a:t>T</a:t>
            </a:r>
            <a:r>
              <a:rPr lang="en-US" dirty="0" smtClean="0"/>
              <a:t>urbidity</a:t>
            </a:r>
            <a:endParaRPr lang="en-US" dirty="0"/>
          </a:p>
          <a:p>
            <a:pPr lvl="0"/>
            <a:r>
              <a:rPr lang="en-US" dirty="0"/>
              <a:t>T</a:t>
            </a:r>
            <a:r>
              <a:rPr lang="en-US" dirty="0" smtClean="0"/>
              <a:t>ype </a:t>
            </a:r>
            <a:r>
              <a:rPr lang="en-US" dirty="0"/>
              <a:t>of coagulant</a:t>
            </a:r>
          </a:p>
          <a:p>
            <a:pPr lvl="0"/>
            <a:r>
              <a:rPr lang="en-US" dirty="0" smtClean="0"/>
              <a:t>detention </a:t>
            </a:r>
            <a:r>
              <a:rPr lang="en-US" dirty="0"/>
              <a:t>time</a:t>
            </a:r>
          </a:p>
          <a:p>
            <a:endParaRPr lang="ar-IQ" dirty="0"/>
          </a:p>
        </p:txBody>
      </p:sp>
    </p:spTree>
    <p:extLst>
      <p:ext uri="{BB962C8B-B14F-4D97-AF65-F5344CB8AC3E}">
        <p14:creationId xmlns:p14="http://schemas.microsoft.com/office/powerpoint/2010/main" val="264776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10000"/>
          </a:bodyPr>
          <a:lstStyle/>
          <a:p>
            <a:pPr marL="0" indent="0" algn="just">
              <a:buNone/>
            </a:pPr>
            <a:r>
              <a:rPr lang="en-US" dirty="0"/>
              <a:t>Coagulation should be carried out within the optimum pH range for the particular water. For certain waters it may be necessary to adjust the pH with acid, or lime, or soda ash, etc. The selection of type and dosage of the chemical coagulant must be made by experimentation, most commonly with jar tests. Commonly used coagulants (table 1) include those which are iron or aluminum-based, lime, and polymers. Aluminum sulfate, commonly known as alum, is effective for pH values of 5.5 to 8.0.</a:t>
            </a:r>
          </a:p>
          <a:p>
            <a:endParaRPr lang="ar-IQ" dirty="0"/>
          </a:p>
        </p:txBody>
      </p:sp>
    </p:spTree>
    <p:extLst>
      <p:ext uri="{BB962C8B-B14F-4D97-AF65-F5344CB8AC3E}">
        <p14:creationId xmlns:p14="http://schemas.microsoft.com/office/powerpoint/2010/main" val="1767622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25794" t="21325" r="36089" b="33268"/>
          <a:stretch/>
        </p:blipFill>
        <p:spPr bwMode="auto">
          <a:xfrm>
            <a:off x="762000" y="533400"/>
            <a:ext cx="7772400" cy="60198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286000" y="76200"/>
            <a:ext cx="4325287" cy="369332"/>
          </a:xfrm>
          <a:prstGeom prst="rect">
            <a:avLst/>
          </a:prstGeom>
        </p:spPr>
        <p:txBody>
          <a:bodyPr wrap="none">
            <a:spAutoFit/>
          </a:bodyPr>
          <a:lstStyle/>
          <a:p>
            <a:r>
              <a:rPr lang="en-US" dirty="0"/>
              <a:t>Table 1: some of commonly used coagulants</a:t>
            </a:r>
            <a:endParaRPr lang="ar-IQ" dirty="0"/>
          </a:p>
        </p:txBody>
      </p:sp>
    </p:spTree>
    <p:extLst>
      <p:ext uri="{BB962C8B-B14F-4D97-AF65-F5344CB8AC3E}">
        <p14:creationId xmlns:p14="http://schemas.microsoft.com/office/powerpoint/2010/main" val="3154733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4242</TotalTime>
  <Words>831</Words>
  <Application>Microsoft Office PowerPoint</Application>
  <PresentationFormat>On-screen Show (4:3)</PresentationFormat>
  <Paragraphs>70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CE 405 Sanitary and Environmental Engineering</vt:lpstr>
      <vt:lpstr>Rapid mix</vt:lpstr>
      <vt:lpstr>Mixing types</vt:lpstr>
      <vt:lpstr>Design parameters</vt:lpstr>
      <vt:lpstr>PowerPoint Presentation</vt:lpstr>
      <vt:lpstr>Coagulation</vt:lpstr>
      <vt:lpstr>Coagulation treatment depends upon many factors such:</vt:lpstr>
      <vt:lpstr>PowerPoint Presentation</vt:lpstr>
      <vt:lpstr>PowerPoint Presentation</vt:lpstr>
      <vt:lpstr>The reason for using Alum frequently in Iraq</vt:lpstr>
      <vt:lpstr>Coagulants shape</vt:lpstr>
      <vt:lpstr>Jar test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water</dc:title>
  <dc:creator>User</dc:creator>
  <cp:lastModifiedBy>Amer Bader</cp:lastModifiedBy>
  <cp:revision>260</cp:revision>
  <dcterms:created xsi:type="dcterms:W3CDTF">2006-08-16T00:00:00Z</dcterms:created>
  <dcterms:modified xsi:type="dcterms:W3CDTF">2017-12-13T17:28:53Z</dcterms:modified>
</cp:coreProperties>
</file>